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3" r:id="rId26"/>
    <p:sldId id="279" r:id="rId27"/>
    <p:sldId id="280" r:id="rId28"/>
    <p:sldId id="281" r:id="rId29"/>
  </p:sldIdLst>
  <p:sldSz cx="9144000" cy="6858000" type="screen4x3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127" autoAdjust="0"/>
  </p:normalViewPr>
  <p:slideViewPr>
    <p:cSldViewPr snapToGrid="0" showGuides="1">
      <p:cViewPr varScale="1">
        <p:scale>
          <a:sx n="65" d="100"/>
          <a:sy n="65" d="100"/>
        </p:scale>
        <p:origin x="18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D799B-727E-4EBD-B9DA-9354963B5CC1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CD9DB-AEC8-4913-9E45-C3FB393BDF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89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Scenariusz prezentacji o Fair Trade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Borys Bińkowski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legenda:</a:t>
            </a:r>
          </a:p>
          <a:p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kursywą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zaznaczone są didaskalia (tekst pozwalający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orientować się w prezentacji)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zwykłym tekstem opisany jest proponowany komentarz do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slajdów, pozwalający je lepiej zrozumieć i nadać narrację.</a:t>
            </a:r>
          </a:p>
          <a:p>
            <a:endParaRPr lang="pl-P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slajd tytułowy. </a:t>
            </a:r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Czym jest Sprawiedliwy Handel?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844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Koncentracja kapitału.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Jednocześnie 15% naszych wszystkich codziennych wydatków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trafia do 10 największych korporacji spożywczych (właścicieli marek). Jeśli dodamy do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tego marki sprzętu elektronicznego czy samochodów, to okaże się coraz bardziej zależymy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 wielkich firm i coraz więcej pieniędzy trafia z naszego portfela do portfeli najbogatszych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ludzi na świecie.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85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"Polskie firmy"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Również firmy i marki postrzegane jako nasze, polskie są bardzo często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własnością jednej lub innej korporacji, których siedziby znajdują się w USA, Holandii,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Szwajcarii czy Japonii.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520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"Polskie firmy"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Również firmy i marki postrzegane jako nasze, polskie są bardzo często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własnością jednej lub innej korporacji, których siedziby znajdują się w USA, Holandii,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Szwajcarii czy Japonii.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973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Wykresy udziału w zyskach rolników/pracowników.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procesie produkcyjnym kawy czy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czekolady wszystko zaczyna się od rolnika, a kończy na sklepie. Zwykle najwięcej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nakładów finansowych i pracy wymaga uprawa oraz produkcja gotowego produktu.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Pośrednik, importer i sklep zajmują się handlem produktem, bez zmiany jego fizycznych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właściwości. Pokazany tu rysunek wskazuje jaka część przychodów ze sprzedaży gotowej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tabliczki czekolady lub paczki kawy trafia do poszczególnych aktorów procesu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produkcyjnego. Jak widać rolnicy, którzy znajdują się na początku łańcucha otrzymują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najmniej w stosunku do włożonej pracy.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151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 od definicji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że handel międzynarodowy działa niewłaściwie, a jego głównym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beneficjentem są międzynarodowe korporacje, najlepiej czują pokrzywdzeni. Tacy jak ten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pan, który słowo „handel” utożsamiał z czymś niesprawiedliwym z natury. Jeśli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przyjmiemy, że miał rację, sformułowanie "sprawiedliwy handel" wydaje się wewnętrznie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sprzeczne (zupełnie jak byśmy powiedzieli "ujemny rozwój"). Jeśli spojrzymy na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rzeczywistość jego oczami, to definicja przez niego zaproponowana wydaje się nie tylko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prosta, ale też posiadająca głębszy sens.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236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Definicja oficjalna.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Przejdźmy jednak do oficjalnej definicji, która będzie nam potrzebna do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zrozumienia istoty Sprawiedliwego Handlu. Problem z definicjami polega na tym, że choć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trafnie opisują rzeczywistość, to trudno je zapamiętać, dlatego proszę jej jeszcze nie czytać.</a:t>
            </a:r>
          </a:p>
          <a:p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Szybko przeskakujemy do następnego slajdu.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049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partnerstwo w handlu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Zajmijmy się pewnymi elementami tej definicji. Jej poszczególne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zdania i ich fragmenty są wyszczególnione po lewej stronie. Mówimy: „Fair Trade to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partnerstwo w handlu”. Jest to bardzo ważne, gdyż uczestnicy Sprawiedliwego Handlu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dbają o partnerskie stosunki, które prowadzą do: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126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dialogu, przejrzystości i szacunku.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prowadzą do dialogu, przejrzystości i szacunku. To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partnerstwo ma prowadzić do sprawiedliwości w handlu. Nie możemy jej narzucić z góry.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Ono nie jest przywilejem i uprzejmością bogatych wobec biednych, lecz wynika właśnie z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partnerstwa.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38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powiększanie równości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„powiększanie równości w światowym handlu”. Nie jest to zadanie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łatwe. Mówimy o „powiększaniu” a nie „osiągnięciu”. Równość traktujemy jako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nieosiągalnego, a mimo to dążenie do niej jest najważniejszym celem Sprawiedliwego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282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światowym handlu.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 Mówimy o światowym handlu co w praktyce oznacza zainteresowanie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takimi produktami jak kawa, która jest drugim po ropie naftowej produktem handlu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międzynarodowego, kakao, z którego wytwarza się czekoladę. Wśród innych ważnych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produktów Fair Trade wymienić należy świeże owoce (zwłaszcza banany), kwiaty, bawełnę,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herbatę, cukier trzcinowy. Co ważne, już dziś można znaleźć produkty niszowe, które mogą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być uważane za wyprodukowane zgodnie z zasadami Sprawiedliwego Handlu. Można tu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wymienić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yerba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mate, czy piłki futbolowe.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189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Sprawiedliwy Handel? Czy handel może być niesprawiedliwy?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Rozważania 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Sprawiedliwym Handlu należy zacząć od zadania sobie pytania: „czy handel może być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niesprawiedliwy?”, lub też „czy handel jest niesprawiedliwy?”. Wielu ekonomistów-teoretyków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prawdopodobnie podda koncepcję sprawiedliwości w handlu w wątpliwość,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twierdząc że handel, wraz z jego najważniejszym składnikiem, a więc ceną, jest wynikiem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dobrowolnej transakcji dwóch stron, z których jedna chce towar sprzedać, a druga – kupić.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dobrowolności tej transakcji wynikać ma argument mówiący o tym, że każdy handel jest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sprawiedliwy. Osoby o liberalnych poglądach na gospodarkę dodatkowo powtórzą za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Miltonem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Freedmanem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że każdy wolny handel jest sprawiedliwy. Rzeczywistość, jak to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często bywa, nie jest ani tak prosta ani tak jednoznaczna.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059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warunki handlowe.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Wśród dwóch najważniejszych mechanizmów Sprawiedliwego Handlu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należy wymienić cenę minimalną oraz premię Fair Trade. Cena minimalna określa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minimalny poziom, jaki kontrahent, np. w Europie, ma zapłacić za produkt kupowany np. od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spółdzielni zrzeszającej rolników. Sprawia to, że nawet w przypadku niskiego poziomu cen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surowców na rynku międzynarodowym rolnicy mogą otrzymywać kwotę pozwalającą im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pokryć koszty produkcji. Drugi mechanizm - premia Fair Trade - jest dodatkową kwotą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przekazywaną spółdzielni przez kontrahenta. Stanowi ona ok 10% ceny płaconej za surowce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jest przeznaczana na rozwój spółdzielczości bądź społeczności lokalnej. Na zdjęciach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widzimy w jaki sposób premię FT wykorzystała mała spółdzielnia w Peru (małe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laboratorium, gdzie testuje się kawę) oraz w Ghanie (budynek szkoły wiejskiej).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27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zabezpieczenie praw - standardy.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Prawa rolników i ich rodzin zabezpieczane są w ramach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 Trade poprzez wprowadzanie tzw. standardów. Są to zasady, które muszą przestrzegać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spółdzielnie oraz plantacje, które chcą przejść proces certyfikacji Sprawiedliwego Handlu.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Wśród najważniejszych standardów należy wymienić demokratyczne zarządzanie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organizacją (szczególnie w zakresie wydatkowania premii Fair Trade), zakaz pracy dzieci 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pracy przymusowej oraz zapewnienie bezpiecznych warunków pracy. Ważne miejsce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zajmują też standardy zmierzające do prowadzenia upraw bardziej przyjaznych środowisku.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501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marginalizowanych producentów i pracowników.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Mówimy też o zabezpieczeniu praw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producentów rolnych i pracowników. Jest to szczególnie istotne, gdyż w obecnym systemie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produkcji i handlu najbiedniejsi to nie tylko bezrobotni czy słabo wykształceni, ale również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ci, którzy pracują ciężej od nas, pomimo tego, że tak jak my potrafią czytać i pisać.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4514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mapa północ-południe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W końcu mówimy o wsparciu głównie krajów globalnego Południa,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 tych, które szczególnie ciężko doświadczyły przemian związanych z globalizacją.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Sprawiedliwy Handel ma działać tam, gdzie, wskutek geograficznej odległości, szczególnie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łatwo zapominamy o społecznej solidarności, a częściej myślimy w kategoriach pieniądza 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rywalizacji.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0461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Wykres zrównoważonego rozwoju.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drugim zdaniu definicji pada też ważna deklaracja,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mówiąca o tym, że Fair Trade, którego oddziaływanie zaznaczone jest zieloną kreską, jest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ważnym elementem zrównoważonego rozwoju. Wpisuje się tym samym w oficjalną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politykę Unii Europejskiej i najlepszą wizję naszego świata na jaką stać nas i ziemię na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której żyjemy.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140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loga</a:t>
            </a:r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organizacji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„[...] Organizacje Fair Trade, wspierane przez konsumentów, są aktywnie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zaangażowane we wspieranie producentów, podnoszenie świadomości i prowadzenie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kampanii na rzecz zmian w praktykach konwencjonalnego światowego handlu”. Ta ostatnia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deklaracja jest podkreśleniem, że Sprawiedliwy Handel to coś więcej niż wymiana dóbr.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Różne organizacje, których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loga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 widzimy, realizują to na różne sposoby. Jedne, jak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Koalicja Sprawiedliwego Handlu zajmuje się głównie poszerzaniem świadomości Polaków,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inne, jak Fairtrade International, czy właściciel znaku Fair for Life zajmują się głównie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certyfikacją produktów spożywczych. WFTO (Światowa Organizacja Sprawiedliwego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Handlu) zrzesza niewielkie spółdzielnie produkcyjne i handlowe z całego świata, które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dostarczają nie tylko żywność ale i produkty rękodzielnicze.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9428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zdjęcia z kampanii FT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 Trade to także proces podnoszenia świadomości procesów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zachodzących w świecie. Jest naszym obowiązkiem uczyć się i uczyć innych, tak, aby nasze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codzienne decyzje podejmowane przy półce w sklepie nikomu nie szkodziły.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662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Solidarność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Nierówności na świecie narastają i co raz wybuchają wstrząsami podobnymi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Arabskiej Wiosny. Globalizacja wymaga naszej solidarności również z nieznanymi nam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mieszkańcami krańców ziemi. Idee wolności i solidarności, które przyświecały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najwybitniejszym osobowościom naszych czasów powinny być realizowane, inaczej los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który nas czeka będzie gorszy nie tylko dla biednych ale i dla bogatych. My, żyjący 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niewielkiej i bogatej części świata mamy szczególną powinność, aby o tym pamiętać.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Chyba nigdy w dziejach świata tak wiele nie zależało od każdego z nas, od naszych małych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codziennych decyzji. Sprawiedliwy Handel nie wymaga heroizmu, nie musimy mu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poświęcać naszego życia, wystarczy, że w naszych codziennych zakupach będziemy używać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głowy.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247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Dziecko.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Sprawiedliwy Handel daje nam szansę, abyśmy sami zdecydowali o losach świata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którym żyjemy. Każdy z nas nosi sobie zmianę, nawet ci najmniejsi i najbardziej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bezbronni mogą unieść rękę w górę w geście niezgody na niesprawiedliwość.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045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Wykres pokazujący zmieniające się zróżnicowanie dochodów na przestrzeni dziejów.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Nierówności społeczne są zjawiskiem naturalnym, jednak tak dużych dysproporcji 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poziomie dochodów jak dziś nie obserwowaliśmy co najmniej od czasu 1929 r. Wtedy to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wielka ilość pieniądza na światowych rynkach sprawiała, że spółki notowane na giełdach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zostały przeinwestowane. Nastąpił największy kryzys ekonomiczny we współczesnych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dziejach, który stał się jedną z najważniejszych przyczyn II Wojny Światowej. Dziś,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podobnie jak wtedy, 1% najbogatszych w samych Stanach Zjednoczonych otrzymuje ok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20% przychodów wszystkich Amerykanów, a 10% najbogatszych otrzymuje 50% wysokości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wszystkich wynagrodzeń. Bardzo często, gdy różnice pomiędzy biednymi a bogatymi robiły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 zbyt drastyczne, prowadziło to do jakiejś formy rewolucji. Wiele wskazuje na to, że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obecnie zbliżamy się do tego momentu.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679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Mapa dysproporcji rozwoju światowego.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Również zróżnicowanie w dochodzie pomiędzy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krajami świata jest olbrzymie. Pokazuje to mapa, na której powierzchnia kraju odpowiada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zamożności ludności jego zamieszkującej. Widzimy "napuchniętą" Europę, USA czy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Japonię, podczas gdy z Afryki jakby zeszło powietrze. Potęgi kolonialne upadły ponad pół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wieku temu. Mimo tego wciąż większość światowego handlu kontrolowana jest przez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powstałe jeszcze w czasach kolonialnych korporacje, których siedziby mieszczą się w USA,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Szwajcarii, Francji czy Wielkiej Brytanii. System ten nazywamy neokolonializmem 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charakteryzuje się on tym, że kraje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słaborozwinięte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są finansowo wykorzystywane przez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wielkie korporacje, a beneficjentami tego systemu są głównie mieszkańcy krajów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zamożnych.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1093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Mapa szlaków handlowych świata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Masowy transport, szybka wymiana informacji, szybkie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przepływy gotówki o niespotykanych wcześniej rozmiarach tworzą ramy zjawiska, które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nazywamy obecnie globalizacją. Obserwujemy powiązanie kapitałów na całym świecie,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korporacje, które robią interesy w najodleglejszych zakątkach globu, firmy, które stają się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ważniejsze i potężniejsze od państw, wpływając na politykę największych z nich, 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wyłączając Stanów Zjednoczonych. Produkcja i handel znajdują się w centrum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zainteresowań największych. Globalizacja to również swobodny przepływ pieniędzy, co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wpływa na wrażliwość gospodarki na kryzysy oraz wahania kursów walut czy cen skupu,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np. kawy.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495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Ubóstwo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Największym poszkodowanym globalizacji stają się pracownicy fabryk, drobni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producenci rolni, biedota wypełniająca miasta i wsie w krajach globalnego Południa. Wielki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biznes najczęściej traktuje ludzi jak składniki słupków w wykresach, nie zauważając ich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podmiotowości tak długo, jak konsumenci nie zażądają zmiany warunków pracy 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szwalniach w Bangladeszu czy montowniach w Chinach. Jest to kolejną przyczyną tak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dużego zróżnicowania dochodów i zamożności. Wg organizacji </a:t>
            </a:r>
            <a:r>
              <a:rPr lang="pl-PL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Oxfam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85 najbogatszych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ludzi na świecie ma majątek równy majątkowi biedniejszej połowy ludzkości. 85 osób ma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tyle pieniędzy co 3,5 mld. ludzi na ziemi!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3789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Rolnicy/wykres zmian cen kawy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Szczególne miejsce w tym systemie zajmują rolnicy. Dla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przykładu – przeciętny farmer uprawiający kakao w Ghanie zarabia ok. 1 500 zł. rocznie, 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 na utrzymaniu 7-osobową rodzinę. Jego kolega uprawiający kawę w Peru otrzymuje za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swoje płody rolne więcej, ale tylko w dobrych latach. Ostatnio coraz częściej musi mierzyć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 z chorobami grzybowymi dotykającymi nawet połowy upraw oraz ze spadkami cen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skupu, które są wywołane głównie przez międzynarodowe spekulacje giełdowe.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599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Praca dzieci</a:t>
            </a:r>
            <a:r>
              <a:rPr lang="pl-PL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Nic też dziwnego, że ich dzieci, zamiast chodzić do szkoły i grać w piłkę 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czasie wolnym, całymi dniami pomagają w pielęgnacji upraw czy w zbiorach. Jest to praca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niebezpieczna, związana z użyciem niebezpiecznych, ostrych narzędzi, która dodatkowo nie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pozwala rodzinom wyjść z tzw. zaklętego kręgu ubóstwa, gdzie dzieci powtarzają smutny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swoich rodziców.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50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Kieliszek. </a:t>
            </a:r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Rolnictwo to wciąż najważniejsze zajęcie ponad 1/3 ludzkości. Od rolników 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pracowników rolnych zaczyna się wytwarzanie żywności która trafia na stoły 7 miliardów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konsumentów. Niestety, zanim to nastąpi, przechodzi ona przez magazyny i fabryki kupców,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pośredników, przetwórców i supermarketów. Dla przykładu 4 największe korporacje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pośredniczące w międzynarodowym handlu zbożami kontrolują 90% rynku, a w niektórych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krajach nawet 3/4 zakupów robionych jest w sieciowych supermarketach. Korporacje, dzięki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pieniądzom, wpływom na politykę państwa i posiadanym informacjom mają dużo większą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władzę od rolników, którym dyktują ceny skupu, oraz konsumentów, którymi manipulują</a:t>
            </a:r>
          </a:p>
          <a:p>
            <a:r>
              <a:rPr lang="pl-PL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kreując popyt na produkty niepotrzebne do życia.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D9DB-AEC8-4913-9E45-C3FB393BDF7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0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624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4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44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093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65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04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99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35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85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99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659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90D71-3E7F-472C-9394-E6F40A6ADBAE}" type="datetimeFigureOut">
              <a:rPr lang="pl-PL" smtClean="0"/>
              <a:t>25.11.2015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1BB9E-3AFD-4F7D-BD06-529D1E791D6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66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9640" cy="6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000"/>
            <a:ext cx="9149640" cy="6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31"/>
            <a:ext cx="9129067" cy="65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9640" cy="6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7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9640" cy="6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32"/>
            <a:ext cx="9134707" cy="65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9640" cy="6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31"/>
            <a:ext cx="9129067" cy="65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7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9640" cy="65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44000" cy="65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00"/>
            <a:ext cx="9155280" cy="65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2217</Words>
  <Application>Microsoft Office PowerPoint</Application>
  <PresentationFormat>Pokaz na ekranie (4:3)</PresentationFormat>
  <Paragraphs>211</Paragraphs>
  <Slides>28</Slides>
  <Notes>28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Zbigniew Szalbot</dc:creator>
  <cp:lastModifiedBy>Zbigniew Szalbot</cp:lastModifiedBy>
  <cp:revision>14</cp:revision>
  <cp:lastPrinted>2015-11-24T15:18:45Z</cp:lastPrinted>
  <dcterms:created xsi:type="dcterms:W3CDTF">2015-11-24T15:05:10Z</dcterms:created>
  <dcterms:modified xsi:type="dcterms:W3CDTF">2015-11-25T21:38:58Z</dcterms:modified>
</cp:coreProperties>
</file>